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14"/>
  </p:notesMasterIdLst>
  <p:sldIdLst>
    <p:sldId id="332" r:id="rId3"/>
    <p:sldId id="304" r:id="rId4"/>
    <p:sldId id="328" r:id="rId5"/>
    <p:sldId id="308" r:id="rId6"/>
    <p:sldId id="333" r:id="rId7"/>
    <p:sldId id="335" r:id="rId8"/>
    <p:sldId id="334" r:id="rId9"/>
    <p:sldId id="311" r:id="rId10"/>
    <p:sldId id="325" r:id="rId11"/>
    <p:sldId id="322" r:id="rId12"/>
    <p:sldId id="268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521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1743">
          <p15:clr>
            <a:srgbClr val="A4A3A4"/>
          </p15:clr>
        </p15:guide>
        <p15:guide id="6" orient="horz" pos="3683">
          <p15:clr>
            <a:srgbClr val="A4A3A4"/>
          </p15:clr>
        </p15:guide>
        <p15:guide id="7" orient="horz" pos="3025">
          <p15:clr>
            <a:srgbClr val="A4A3A4"/>
          </p15:clr>
        </p15:guide>
        <p15:guide id="8" pos="3662">
          <p15:clr>
            <a:srgbClr val="A4A3A4"/>
          </p15:clr>
        </p15:guide>
        <p15:guide id="9" pos="7333">
          <p15:clr>
            <a:srgbClr val="A4A3A4"/>
          </p15:clr>
        </p15:guide>
        <p15:guide id="10" pos="4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828" autoAdjust="0"/>
  </p:normalViewPr>
  <p:slideViewPr>
    <p:cSldViewPr snapToGrid="0" showGuides="1">
      <p:cViewPr varScale="1">
        <p:scale>
          <a:sx n="110" d="100"/>
          <a:sy n="110" d="100"/>
        </p:scale>
        <p:origin x="-582" y="-90"/>
      </p:cViewPr>
      <p:guideLst>
        <p:guide orient="horz" pos="2160"/>
        <p:guide orient="horz" pos="3521"/>
        <p:guide orient="horz" pos="2183"/>
        <p:guide orient="horz" pos="1743"/>
        <p:guide orient="horz" pos="3683"/>
        <p:guide orient="horz" pos="3025"/>
        <p:guide pos="3840"/>
        <p:guide pos="3662"/>
        <p:guide pos="7333"/>
        <p:guide pos="413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25" cy="498174"/>
          </a:xfrm>
          <a:prstGeom prst="rect">
            <a:avLst/>
          </a:prstGeom>
        </p:spPr>
        <p:txBody>
          <a:bodyPr vert="horz" lIns="83764" tIns="41882" rIns="83764" bIns="4188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23" y="1"/>
            <a:ext cx="2946325" cy="498174"/>
          </a:xfrm>
          <a:prstGeom prst="rect">
            <a:avLst/>
          </a:prstGeom>
        </p:spPr>
        <p:txBody>
          <a:bodyPr vert="horz" lIns="83764" tIns="41882" rIns="83764" bIns="41882" rtlCol="0"/>
          <a:lstStyle>
            <a:lvl1pPr algn="r">
              <a:defRPr sz="1100"/>
            </a:lvl1pPr>
          </a:lstStyle>
          <a:p>
            <a:fld id="{F268AD7E-B4F7-4F1A-9A96-E662144F10CA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64" tIns="41882" rIns="83764" bIns="418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84" y="4776875"/>
            <a:ext cx="5438711" cy="3908751"/>
          </a:xfrm>
          <a:prstGeom prst="rect">
            <a:avLst/>
          </a:prstGeom>
        </p:spPr>
        <p:txBody>
          <a:bodyPr vert="horz" lIns="83764" tIns="41882" rIns="83764" bIns="418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464"/>
            <a:ext cx="2946325" cy="498174"/>
          </a:xfrm>
          <a:prstGeom prst="rect">
            <a:avLst/>
          </a:prstGeom>
        </p:spPr>
        <p:txBody>
          <a:bodyPr vert="horz" lIns="83764" tIns="41882" rIns="83764" bIns="4188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23" y="9428464"/>
            <a:ext cx="2946325" cy="498174"/>
          </a:xfrm>
          <a:prstGeom prst="rect">
            <a:avLst/>
          </a:prstGeom>
        </p:spPr>
        <p:txBody>
          <a:bodyPr vert="horz" lIns="83764" tIns="41882" rIns="83764" bIns="41882" rtlCol="0" anchor="b"/>
          <a:lstStyle>
            <a:lvl1pPr algn="r">
              <a:defRPr sz="1100"/>
            </a:lvl1pPr>
          </a:lstStyle>
          <a:p>
            <a:fld id="{DAA86A60-61EE-46C9-BBDD-46F809AB17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84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CF7FE-87C7-4A2D-823B-427730347037}" type="slidenum">
              <a:rPr lang="ru-RU" smtClean="0">
                <a:ea typeface="MS PGothic" pitchFamily="34" charset="-128"/>
                <a:cs typeface="Arial" charset="0"/>
              </a:rPr>
              <a:pPr>
                <a:defRPr/>
              </a:pPr>
              <a:t>1</a:t>
            </a:fld>
            <a:endParaRPr lang="ru-RU" smtClean="0"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70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По итогам 7 мес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307453-408E-4F6A-9C8A-8959857920A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935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По итогам 7 мес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307453-408E-4F6A-9C8A-8959857920A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875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Слайд 17</a:t>
            </a:r>
          </a:p>
          <a:p>
            <a:pPr defTabSz="9157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/>
              <a:t>В завершении своего выступления, еще раз отмечу</a:t>
            </a:r>
          </a:p>
          <a:p>
            <a:pPr defTabSz="915772">
              <a:defRPr/>
            </a:pPr>
            <a:r>
              <a:rPr lang="ru-RU" sz="1600" dirty="0" smtClean="0"/>
              <a:t>При прохождении производственной практики </a:t>
            </a:r>
            <a:r>
              <a:rPr lang="ru-RU" sz="1600" b="1" dirty="0" smtClean="0"/>
              <a:t>Студентам</a:t>
            </a:r>
            <a:r>
              <a:rPr lang="ru-RU" sz="1600" dirty="0" smtClean="0"/>
              <a:t> необходимо максимально осваивать технологические процессы инфраструктурного комплекса, чтобы приходя работать на предприятия дирекции инфраструктуры, быть профессионально грамотными, эффективными при выполнении производственных задач, готовыми к развитию и коммуникациям. </a:t>
            </a:r>
          </a:p>
          <a:p>
            <a:endParaRPr lang="ru-RU" sz="1600" dirty="0" smtClean="0"/>
          </a:p>
          <a:p>
            <a:r>
              <a:rPr lang="ru-RU" sz="1600" dirty="0" smtClean="0"/>
              <a:t>Для реализации этих целей  важную роль играет  взаимодействие руководителей дирекции и университета.</a:t>
            </a:r>
          </a:p>
          <a:p>
            <a:r>
              <a:rPr lang="ru-RU" sz="1600" dirty="0" smtClean="0"/>
              <a:t>Целесообразно участие высококвалифицированных руководителей дирекции в обучающем процессе, сопровождении научно-исследовательских работ университета, курировании  дипломных проектов и грантов.</a:t>
            </a:r>
          </a:p>
          <a:p>
            <a:r>
              <a:rPr lang="ru-RU" sz="1600" dirty="0" smtClean="0"/>
              <a:t>В 2019 году  впервые специалистами службы управления персоналом дирекции осуществлено руководство десяти дипломных проектов  по специальности «Управления персоналом организации».  Были раскрыты и  предложены пути решения по нескольким направлениям кадровой работы.  </a:t>
            </a:r>
          </a:p>
          <a:p>
            <a:r>
              <a:rPr lang="ru-RU" sz="1600" dirty="0" smtClean="0"/>
              <a:t>Все эти подходы позволяют  повысить уровень подготовки студентов университета,  улучшить качественный состав персонала дирекции, своевременное восполнять  ряды профессионалов молодыми специалистами –</a:t>
            </a:r>
          </a:p>
          <a:p>
            <a:r>
              <a:rPr lang="ru-RU" sz="1600" dirty="0" smtClean="0"/>
              <a:t>выпускниками  Иркутского государственного университета путей сообщения.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F439-16CD-46E8-A66C-F8CA2F5537F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423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По итогам 7 мес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0A65DE-D1B2-47BD-91CB-55332026FB6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852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B3EE1-0488-48ED-B8BF-1108A37516A7}" type="datetimeFigureOut">
              <a:rPr lang="ru-RU"/>
              <a:pPr>
                <a:defRPr/>
              </a:pPr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ED64-F132-46C5-85BF-649C1B99B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9327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6"/>
          <p:cNvSpPr>
            <a:spLocks noGrp="1"/>
          </p:cNvSpPr>
          <p:nvPr userDrawn="1">
            <p:ph type="sldNum" sz="quarter" idx="4"/>
          </p:nvPr>
        </p:nvSpPr>
        <p:spPr>
          <a:xfrm>
            <a:off x="323851" y="6415208"/>
            <a:ext cx="2844800" cy="365125"/>
          </a:xfrm>
          <a:prstGeom prst="rect">
            <a:avLst/>
          </a:prstGeom>
        </p:spPr>
        <p:txBody>
          <a:bodyPr anchor="ctr"/>
          <a:lstStyle/>
          <a:p>
            <a:fld id="{3057C0BC-B1C2-4E7D-A551-C365F30B92D1}" type="slidenum">
              <a:rPr lang="ru-RU" sz="16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10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6"/>
          <p:cNvSpPr>
            <a:spLocks noGrp="1"/>
          </p:cNvSpPr>
          <p:nvPr userDrawn="1">
            <p:ph type="sldNum" sz="quarter" idx="4"/>
          </p:nvPr>
        </p:nvSpPr>
        <p:spPr>
          <a:xfrm>
            <a:off x="323851" y="6415208"/>
            <a:ext cx="2844800" cy="365125"/>
          </a:xfrm>
          <a:prstGeom prst="rect">
            <a:avLst/>
          </a:prstGeom>
        </p:spPr>
        <p:txBody>
          <a:bodyPr anchor="ctr"/>
          <a:lstStyle/>
          <a:p>
            <a:fld id="{3057C0BC-B1C2-4E7D-A551-C365F30B92D1}" type="slidenum">
              <a:rPr lang="ru-RU" sz="16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825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 userDrawn="1"/>
        </p:nvSpPr>
        <p:spPr>
          <a:xfrm>
            <a:off x="0" y="1"/>
            <a:ext cx="12192000" cy="6488113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22"/>
          <p:cNvSpPr/>
          <p:nvPr userDrawn="1"/>
        </p:nvSpPr>
        <p:spPr>
          <a:xfrm>
            <a:off x="0" y="6499226"/>
            <a:ext cx="12192000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0534" y="6510338"/>
            <a:ext cx="76411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764" y="2412850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4659472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CAE6313-DBA7-476A-B7DB-B21A6F013710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25.02.2025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7D2829D-F34E-43D6-88B9-7F6B80D03DB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  <p:sldLayoutId id="2147483688" r:id="rId14"/>
    <p:sldLayoutId id="2147483691" r:id="rId15"/>
    <p:sldLayoutId id="2147483692" r:id="rId16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E6D476A-97C6-4123-8E35-8A463D1E7139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25.02.2025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220F0EF-324A-4B7B-B115-D2F9AEF7FFB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n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11" Type="http://schemas.openxmlformats.org/officeDocument/2006/relationships/image" Target="../media/image3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736726" y="5654676"/>
            <a:ext cx="6410325" cy="1000125"/>
          </a:xfrm>
        </p:spPr>
        <p:txBody>
          <a:bodyPr anchor="b"/>
          <a:lstStyle/>
          <a:p>
            <a:pPr>
              <a:defRPr/>
            </a:pPr>
            <a:endParaRPr lang="ru-RU" sz="1100" dirty="0">
              <a:latin typeface="+mj-lt"/>
            </a:endParaRPr>
          </a:p>
          <a:p>
            <a:pPr>
              <a:defRPr/>
            </a:pPr>
            <a:endParaRPr lang="ru-RU" sz="1200" b="1" dirty="0">
              <a:latin typeface="+mj-lt"/>
            </a:endParaRPr>
          </a:p>
          <a:p>
            <a:pPr>
              <a:defRPr/>
            </a:pPr>
            <a:endParaRPr lang="ru-RU" sz="1200" b="1" dirty="0">
              <a:latin typeface="+mj-lt"/>
            </a:endParaRPr>
          </a:p>
          <a:p>
            <a:pPr>
              <a:defRPr/>
            </a:pPr>
            <a:endParaRPr lang="ru-RU" sz="1200" b="1" dirty="0">
              <a:latin typeface="+mj-lt"/>
            </a:endParaRPr>
          </a:p>
          <a:p>
            <a:pPr>
              <a:defRPr/>
            </a:pPr>
            <a:endParaRPr lang="ru-RU" sz="1200" b="1" dirty="0">
              <a:latin typeface="+mj-lt"/>
            </a:endParaRPr>
          </a:p>
          <a:p>
            <a:pPr>
              <a:defRPr/>
            </a:pPr>
            <a:endParaRPr lang="ru-RU" sz="1200" b="1" dirty="0">
              <a:latin typeface="+mj-lt"/>
            </a:endParaRPr>
          </a:p>
          <a:p>
            <a:pPr>
              <a:defRPr/>
            </a:pPr>
            <a:endParaRPr lang="ru-RU" sz="1200" b="1" dirty="0">
              <a:latin typeface="+mj-lt"/>
            </a:endParaRPr>
          </a:p>
          <a:p>
            <a:pPr>
              <a:defRPr/>
            </a:pPr>
            <a:endParaRPr lang="ru-RU" sz="1200" b="1" dirty="0">
              <a:latin typeface="+mj-lt"/>
            </a:endParaRPr>
          </a:p>
          <a:p>
            <a:pPr>
              <a:defRPr/>
            </a:pPr>
            <a:endParaRPr lang="ru-RU" sz="1200" b="1" dirty="0">
              <a:latin typeface="+mj-lt"/>
            </a:endParaRPr>
          </a:p>
          <a:p>
            <a:pPr>
              <a:defRPr/>
            </a:pPr>
            <a:endParaRPr lang="ru-RU" sz="1200" b="1" dirty="0">
              <a:latin typeface="+mj-lt"/>
            </a:endParaRPr>
          </a:p>
          <a:p>
            <a:pPr>
              <a:defRPr/>
            </a:pPr>
            <a:endParaRPr lang="ru-RU" sz="1200" b="1" dirty="0">
              <a:latin typeface="+mj-lt"/>
            </a:endParaRPr>
          </a:p>
          <a:p>
            <a:pPr>
              <a:defRPr/>
            </a:pPr>
            <a:endParaRPr lang="ru-RU" sz="1200" b="1" dirty="0">
              <a:latin typeface="+mj-lt"/>
            </a:endParaRPr>
          </a:p>
          <a:p>
            <a:pPr>
              <a:defRPr/>
            </a:pPr>
            <a:endParaRPr lang="ru-RU" sz="1200" b="1" dirty="0">
              <a:latin typeface="+mj-lt"/>
            </a:endParaRPr>
          </a:p>
          <a:p>
            <a:pPr>
              <a:defRPr/>
            </a:pPr>
            <a:endParaRPr lang="ru-RU" sz="1200" b="1" dirty="0">
              <a:latin typeface="+mj-lt"/>
            </a:endParaRPr>
          </a:p>
          <a:p>
            <a:pPr>
              <a:defRPr/>
            </a:pPr>
            <a:endParaRPr lang="ru-RU" sz="1200" b="1" dirty="0">
              <a:latin typeface="+mj-lt"/>
            </a:endParaRPr>
          </a:p>
          <a:p>
            <a:pPr>
              <a:defRPr/>
            </a:pPr>
            <a:endParaRPr lang="ru-RU" sz="1200" dirty="0">
              <a:latin typeface="+mj-lt"/>
            </a:endParaRPr>
          </a:p>
          <a:p>
            <a:pPr>
              <a:defRPr/>
            </a:pPr>
            <a:endParaRPr lang="ru-RU" sz="1200" dirty="0">
              <a:latin typeface="+mj-lt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811096" y="5165154"/>
            <a:ext cx="10939626" cy="86177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работа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Приволжской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дирекции инфраструктуры – </a:t>
            </a: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филиала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ОАО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РЖД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Приволжская железная дорога затеяла капитальный ремонт своего здания на  Музейной площади (по вокзалу — тишина) — ИА «Версия-Саратов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383" y="169712"/>
            <a:ext cx="9851066" cy="5032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4736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6026" y="160085"/>
            <a:ext cx="11828708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Предоставляем молодым специалистам</a:t>
            </a:r>
          </a:p>
          <a:p>
            <a:pPr>
              <a:lnSpc>
                <a:spcPts val="2800"/>
              </a:lnSpc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уникальный социальный пакет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20103" y="1118045"/>
            <a:ext cx="7722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Единовременное пособие после приема на работу в размере месячного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оклада</a:t>
            </a: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42052" y="3216304"/>
            <a:ext cx="8953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Бесплатный проезд на железнодорожном транспорте, о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плата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расходов на переезд к месту работы,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включая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расходы на семью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98050" y="4080149"/>
            <a:ext cx="95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Выплаты при работе на станциях,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находящихся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отдаленной местности, в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течение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менее 4 лет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40835" y="1883091"/>
            <a:ext cx="8777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Льготная корпоративная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поддержка для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приобретения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жилья, санаторно-курортное и реабилитационное лечение, оздоровление и отдых работников, членов их семей, негосударственное пенсионное обеспечение через НПФ «Благосостояние</a:t>
            </a:r>
          </a:p>
          <a:p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84275" y="4950393"/>
            <a:ext cx="8272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Адаптация молодого специалиста в должности с закреплением его за опытным наставником </a:t>
            </a: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593" y="3103203"/>
            <a:ext cx="67733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437" y="1130093"/>
            <a:ext cx="529167" cy="67591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252" y="4777518"/>
            <a:ext cx="897467" cy="89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015" y="1930127"/>
            <a:ext cx="838200" cy="939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656" y="3960927"/>
            <a:ext cx="677333" cy="71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2"/>
          <p:cNvSpPr txBox="1">
            <a:spLocks/>
          </p:cNvSpPr>
          <p:nvPr/>
        </p:nvSpPr>
        <p:spPr bwMode="auto">
          <a:xfrm>
            <a:off x="0" y="6491818"/>
            <a:ext cx="527051" cy="3661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333" dirty="0" smtClean="0">
                <a:latin typeface="Verdana" pitchFamily="34" charset="0"/>
                <a:ea typeface="ＭＳ Ｐゴシック" pitchFamily="34" charset="-128"/>
              </a:rPr>
              <a:t>12</a:t>
            </a:r>
            <a:endParaRPr lang="en-US" sz="1333" dirty="0"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1" name="Picture 5"/>
          <p:cNvPicPr/>
          <p:nvPr/>
        </p:nvPicPr>
        <p:blipFill>
          <a:blip r:embed="rId7" cstate="print"/>
          <a:stretch/>
        </p:blipFill>
        <p:spPr>
          <a:xfrm>
            <a:off x="11501581" y="6431302"/>
            <a:ext cx="642960" cy="296280"/>
          </a:xfrm>
          <a:prstGeom prst="rect">
            <a:avLst/>
          </a:prstGeom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1319444" y="5853070"/>
            <a:ext cx="8272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Компенсация затрат на занятия спортом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Рисунок 17" descr="человече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939" y="5563487"/>
            <a:ext cx="1166446" cy="108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8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CustomShape 1"/>
          <p:cNvSpPr/>
          <p:nvPr/>
        </p:nvSpPr>
        <p:spPr>
          <a:xfrm>
            <a:off x="128391" y="5258762"/>
            <a:ext cx="98316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Verdana"/>
                <a:ea typeface="Verdana"/>
              </a:rPr>
              <a:t>СПАСИБО ЗА ВНИМАНИЕ</a:t>
            </a:r>
            <a:endParaRPr lang="ru-RU" sz="2000" b="0" strike="noStrike" spc="-1" dirty="0">
              <a:latin typeface="XO Oriel"/>
            </a:endParaRPr>
          </a:p>
        </p:txBody>
      </p:sp>
      <p:pic>
        <p:nvPicPr>
          <p:cNvPr id="775" name="Picture 5"/>
          <p:cNvPicPr/>
          <p:nvPr/>
        </p:nvPicPr>
        <p:blipFill>
          <a:blip r:embed="rId2" cstate="print"/>
          <a:stretch/>
        </p:blipFill>
        <p:spPr>
          <a:xfrm>
            <a:off x="11285280" y="6420240"/>
            <a:ext cx="642960" cy="29628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-1"/>
            <a:ext cx="12192000" cy="499508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 Петроввальской дистанции пути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адресу: </a:t>
            </a: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 Вал ул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Ленина д.11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89377129708, 89272567764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6521" y="282438"/>
            <a:ext cx="10105294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5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75787" y="-40541"/>
            <a:ext cx="71791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Организационная структура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13" name="Содержимое 5"/>
          <p:cNvSpPr txBox="1">
            <a:spLocks/>
          </p:cNvSpPr>
          <p:nvPr/>
        </p:nvSpPr>
        <p:spPr>
          <a:xfrm>
            <a:off x="2931166" y="423373"/>
            <a:ext cx="6344355" cy="87771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00" bIns="24000" rtlCol="0" anchor="ctr">
            <a:noAutofit/>
          </a:bodyPr>
          <a:lstStyle/>
          <a:p>
            <a:pPr algn="ctr" defTabSz="1219170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Центральная </a:t>
            </a:r>
            <a:r>
              <a:rPr lang="ru-RU" sz="2400" b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дирекция </a:t>
            </a:r>
          </a:p>
          <a:p>
            <a:pPr algn="ctr" defTabSz="1219170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Инфраструктуры </a:t>
            </a:r>
          </a:p>
        </p:txBody>
      </p:sp>
      <p:sp>
        <p:nvSpPr>
          <p:cNvPr id="15" name="Содержимое 5"/>
          <p:cNvSpPr txBox="1">
            <a:spLocks/>
          </p:cNvSpPr>
          <p:nvPr/>
        </p:nvSpPr>
        <p:spPr>
          <a:xfrm>
            <a:off x="159816" y="1400204"/>
            <a:ext cx="3726902" cy="11792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21920" tIns="24000" rIns="121920" bIns="24000" rtlCol="0" anchor="ctr">
            <a:noAutofit/>
          </a:bodyPr>
          <a:lstStyle/>
          <a:p>
            <a:pPr algn="ctr" eaLnBrk="0" hangingPunct="0">
              <a:lnSpc>
                <a:spcPts val="2000"/>
              </a:lnSpc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16</a:t>
            </a: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 дирекций инфраструктуры (ДИ)</a:t>
            </a:r>
            <a:endParaRPr lang="ru-RU" sz="2000" b="1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7" name="Содержимое 5"/>
          <p:cNvSpPr txBox="1">
            <a:spLocks/>
          </p:cNvSpPr>
          <p:nvPr/>
        </p:nvSpPr>
        <p:spPr>
          <a:xfrm>
            <a:off x="4138857" y="1400204"/>
            <a:ext cx="3743070" cy="11792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21920" tIns="24000" rIns="121920" bIns="24000" rtlCol="0" anchor="ctr">
            <a:noAutofit/>
          </a:bodyPr>
          <a:lstStyle/>
          <a:p>
            <a:pPr algn="ctr" defTabSz="1219170" eaLnBrk="0" hangingPunct="0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Центральная дирекция по эксплуатации путевых машин (ЦДИДМ)</a:t>
            </a:r>
            <a:endParaRPr lang="ru-RU" sz="2000" b="1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8" name="Содержимое 5"/>
          <p:cNvSpPr txBox="1">
            <a:spLocks/>
          </p:cNvSpPr>
          <p:nvPr/>
        </p:nvSpPr>
        <p:spPr>
          <a:xfrm>
            <a:off x="8134066" y="1404252"/>
            <a:ext cx="3903259" cy="11751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21920" tIns="24000" rIns="121920" bIns="24000" rtlCol="0" anchor="ctr">
            <a:noAutofit/>
          </a:bodyPr>
          <a:lstStyle/>
          <a:p>
            <a:pPr algn="ctr" defTabSz="1219170">
              <a:lnSpc>
                <a:spcPts val="228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Центральная дирекция мониторинга инфраструктуры (ЦДИМ)</a:t>
            </a:r>
            <a:endParaRPr lang="ru-RU" sz="2000" b="1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6684" y="2751736"/>
            <a:ext cx="1928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Московская</a:t>
            </a:r>
            <a:endParaRPr lang="ru-RU" sz="2400" dirty="0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/>
          <a:srcRect l="52615" t="54017" r="46154" b="43521"/>
          <a:stretch>
            <a:fillRect/>
          </a:stretch>
        </p:blipFill>
        <p:spPr bwMode="auto">
          <a:xfrm>
            <a:off x="138479" y="2839738"/>
            <a:ext cx="250092" cy="21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 l="52615" t="54017" r="46154" b="43521"/>
          <a:stretch>
            <a:fillRect/>
          </a:stretch>
        </p:blipFill>
        <p:spPr bwMode="auto">
          <a:xfrm>
            <a:off x="138479" y="3285698"/>
            <a:ext cx="250092" cy="21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Slide Number Placeholder 2"/>
          <p:cNvSpPr txBox="1">
            <a:spLocks/>
          </p:cNvSpPr>
          <p:nvPr/>
        </p:nvSpPr>
        <p:spPr bwMode="auto">
          <a:xfrm>
            <a:off x="175846" y="6222186"/>
            <a:ext cx="527051" cy="3661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79B76CD-57BA-4071-A281-CFB66B503346}" type="slidenum">
              <a:rPr lang="en-US" sz="1333">
                <a:latin typeface="Verdana" pitchFamily="34" charset="0"/>
                <a:ea typeface="ＭＳ Ｐゴシック" pitchFamily="34" charset="-128"/>
              </a:rPr>
              <a:pPr algn="ctr">
                <a:defRPr/>
              </a:pPr>
              <a:t>2</a:t>
            </a:fld>
            <a:endParaRPr lang="en-US" sz="1333" dirty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8207" y="3160373"/>
            <a:ext cx="210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Октябрьская</a:t>
            </a:r>
            <a:endParaRPr lang="ru-RU" sz="2400" dirty="0"/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 cstate="print"/>
          <a:srcRect l="52615" t="54017" r="46154" b="43521"/>
          <a:stretch>
            <a:fillRect/>
          </a:stretch>
        </p:blipFill>
        <p:spPr bwMode="auto">
          <a:xfrm>
            <a:off x="136738" y="3827882"/>
            <a:ext cx="250092" cy="21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418207" y="3666222"/>
            <a:ext cx="2387886" cy="46166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Приволжская</a:t>
            </a:r>
            <a:r>
              <a:rPr lang="ru-RU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134066" y="2671860"/>
            <a:ext cx="3794076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центров диагностики и мониторинга устройств инфраструктуры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13354" y="2671860"/>
            <a:ext cx="3794076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дирекций по эксплуатации путевых машин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5" name="Содержимое 5"/>
          <p:cNvSpPr txBox="1">
            <a:spLocks/>
          </p:cNvSpPr>
          <p:nvPr/>
        </p:nvSpPr>
        <p:spPr>
          <a:xfrm>
            <a:off x="3179928" y="3803602"/>
            <a:ext cx="3726902" cy="74142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21920" tIns="24000" rIns="121920" bIns="24000" rtlCol="0" anchor="ctr">
            <a:noAutofit/>
          </a:bodyPr>
          <a:lstStyle/>
          <a:p>
            <a:pPr algn="ctr" eaLnBrk="0" hangingPunct="0">
              <a:lnSpc>
                <a:spcPts val="2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Хозяйство пути</a:t>
            </a:r>
            <a:endParaRPr lang="ru-RU" sz="2000" b="1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66" name="Содержимое 5"/>
          <p:cNvSpPr txBox="1">
            <a:spLocks/>
          </p:cNvSpPr>
          <p:nvPr/>
        </p:nvSpPr>
        <p:spPr>
          <a:xfrm>
            <a:off x="3179928" y="4824282"/>
            <a:ext cx="3726902" cy="74142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21920" tIns="24000" rIns="121920" bIns="24000" rtlCol="0" anchor="ctr">
            <a:noAutofit/>
          </a:bodyPr>
          <a:lstStyle/>
          <a:p>
            <a:pPr algn="ctr" eaLnBrk="0" hangingPunct="0">
              <a:lnSpc>
                <a:spcPts val="2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Вагонное хозяйство</a:t>
            </a:r>
            <a:endParaRPr lang="ru-RU" sz="2000" b="1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67" name="Содержимое 5"/>
          <p:cNvSpPr txBox="1">
            <a:spLocks/>
          </p:cNvSpPr>
          <p:nvPr/>
        </p:nvSpPr>
        <p:spPr>
          <a:xfrm>
            <a:off x="3179928" y="5807740"/>
            <a:ext cx="3726902" cy="74142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21920" tIns="24000" rIns="121920" bIns="24000" rtlCol="0" anchor="ctr">
            <a:noAutofit/>
          </a:bodyPr>
          <a:lstStyle/>
          <a:p>
            <a:pPr algn="ctr" eaLnBrk="0" hangingPunct="0">
              <a:lnSpc>
                <a:spcPts val="2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Хозяйство автоматики</a:t>
            </a:r>
            <a:r>
              <a:rPr lang="ru-RU" sz="2000" b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и телемеханики</a:t>
            </a:r>
            <a:endParaRPr lang="ru-RU" sz="2000" b="1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23831" y="3847720"/>
            <a:ext cx="5168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дистанции пути (ПЧ), 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дистанции инфраструктуры (ИЧ), 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дистанция инженерных сооружений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24382" y="4955816"/>
            <a:ext cx="438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эксплуатационных вагонных </a:t>
            </a:r>
          </a:p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депо (ВЧДЭ)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47211" y="5844963"/>
            <a:ext cx="449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дистанций сигнализации, централизации и блокировки (ШЧ)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023831" y="4174315"/>
            <a:ext cx="305017" cy="13507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право 70"/>
          <p:cNvSpPr/>
          <p:nvPr/>
        </p:nvSpPr>
        <p:spPr>
          <a:xfrm>
            <a:off x="7023831" y="5143911"/>
            <a:ext cx="305017" cy="13507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право 71"/>
          <p:cNvSpPr/>
          <p:nvPr/>
        </p:nvSpPr>
        <p:spPr>
          <a:xfrm>
            <a:off x="7023830" y="6100593"/>
            <a:ext cx="305017" cy="13507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707108" y="4119043"/>
            <a:ext cx="0" cy="204908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2708031" y="4103077"/>
            <a:ext cx="450581" cy="130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2719754" y="5194995"/>
            <a:ext cx="437538" cy="1005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endCxn id="67" idx="1"/>
          </p:cNvCxnSpPr>
          <p:nvPr/>
        </p:nvCxnSpPr>
        <p:spPr>
          <a:xfrm>
            <a:off x="2696308" y="6166338"/>
            <a:ext cx="483620" cy="1211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5"/>
          <p:cNvPicPr/>
          <p:nvPr/>
        </p:nvPicPr>
        <p:blipFill>
          <a:blip r:embed="rId3" cstate="print"/>
          <a:stretch/>
        </p:blipFill>
        <p:spPr>
          <a:xfrm>
            <a:off x="11765187" y="6635262"/>
            <a:ext cx="426813" cy="222738"/>
          </a:xfrm>
          <a:prstGeom prst="rect">
            <a:avLst/>
          </a:prstGeom>
          <a:ln>
            <a:noFill/>
          </a:ln>
        </p:spPr>
      </p:pic>
      <p:sp>
        <p:nvSpPr>
          <p:cNvPr id="34" name="Прямоугольник 33"/>
          <p:cNvSpPr/>
          <p:nvPr/>
        </p:nvSpPr>
        <p:spPr>
          <a:xfrm>
            <a:off x="164123" y="3727939"/>
            <a:ext cx="11863754" cy="2872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2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6026" y="160084"/>
            <a:ext cx="1182870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3200" b="1" dirty="0">
                <a:solidFill>
                  <a:srgbClr val="394A58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Хозяйство пути</a:t>
            </a:r>
            <a:endParaRPr lang="ru-RU" sz="3200" dirty="0"/>
          </a:p>
        </p:txBody>
      </p:sp>
      <p:sp>
        <p:nvSpPr>
          <p:cNvPr id="16" name="Rectangle 12"/>
          <p:cNvSpPr/>
          <p:nvPr/>
        </p:nvSpPr>
        <p:spPr>
          <a:xfrm>
            <a:off x="1041400" y="696699"/>
            <a:ext cx="8915400" cy="71531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989" tIns="119973" rIns="0" bIns="11997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Текущее содержание и ремонт пути и искусственных сооружений</a:t>
            </a:r>
            <a:endParaRPr lang="ru-RU" altLang="ru-RU" sz="16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562"/>
          <a:stretch>
            <a:fillRect/>
          </a:stretch>
        </p:blipFill>
        <p:spPr bwMode="auto">
          <a:xfrm>
            <a:off x="199325" y="667530"/>
            <a:ext cx="655451" cy="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2017"/>
          <a:stretch>
            <a:fillRect/>
          </a:stretch>
        </p:blipFill>
        <p:spPr bwMode="auto">
          <a:xfrm>
            <a:off x="234758" y="3041349"/>
            <a:ext cx="692895" cy="63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Users\Артем\Desktop\8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9241" y="4683366"/>
            <a:ext cx="2570876" cy="1713917"/>
          </a:xfrm>
          <a:prstGeom prst="rect">
            <a:avLst/>
          </a:prstGeom>
          <a:noFill/>
        </p:spPr>
      </p:pic>
      <p:pic>
        <p:nvPicPr>
          <p:cNvPr id="13318" name="Picture 6" descr="C:\Users\Артем\Desktop\_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1295" y="4678473"/>
            <a:ext cx="2568675" cy="1711111"/>
          </a:xfrm>
          <a:prstGeom prst="rect">
            <a:avLst/>
          </a:prstGeom>
          <a:noFill/>
        </p:spPr>
      </p:pic>
      <p:pic>
        <p:nvPicPr>
          <p:cNvPr id="13321" name="Picture 9" descr="C:\Users\Артем\Desktop\Monta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8945" y="4683576"/>
            <a:ext cx="2551220" cy="1703312"/>
          </a:xfrm>
          <a:prstGeom prst="rect">
            <a:avLst/>
          </a:prstGeom>
          <a:noFill/>
        </p:spPr>
      </p:pic>
      <p:pic>
        <p:nvPicPr>
          <p:cNvPr id="13322" name="Picture 10" descr="C:\Users\Артем\Desktop\railmans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619" y="4676938"/>
            <a:ext cx="2574060" cy="1723807"/>
          </a:xfrm>
          <a:prstGeom prst="rect">
            <a:avLst/>
          </a:prstGeom>
          <a:noFill/>
        </p:spPr>
      </p:pic>
      <p:pic>
        <p:nvPicPr>
          <p:cNvPr id="13325" name="Picture 13" descr="C:\Users\Артем\Desktop\Безымянный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110" y="1902193"/>
            <a:ext cx="667137" cy="553241"/>
          </a:xfrm>
          <a:prstGeom prst="rect">
            <a:avLst/>
          </a:prstGeom>
          <a:noFill/>
        </p:spPr>
      </p:pic>
      <p:sp>
        <p:nvSpPr>
          <p:cNvPr id="20" name="Slide Number Placeholder 2"/>
          <p:cNvSpPr txBox="1">
            <a:spLocks/>
          </p:cNvSpPr>
          <p:nvPr/>
        </p:nvSpPr>
        <p:spPr bwMode="auto">
          <a:xfrm>
            <a:off x="0" y="6491818"/>
            <a:ext cx="527051" cy="3661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333" dirty="0">
                <a:latin typeface="Verdana" pitchFamily="34" charset="0"/>
                <a:ea typeface="ＭＳ Ｐゴシック" pitchFamily="34" charset="-128"/>
              </a:rPr>
              <a:t>3</a:t>
            </a:r>
            <a:endParaRPr lang="en-US" sz="1333" dirty="0"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3" name="Picture 5"/>
          <p:cNvPicPr/>
          <p:nvPr/>
        </p:nvPicPr>
        <p:blipFill>
          <a:blip r:embed="rId9" cstate="print"/>
          <a:stretch/>
        </p:blipFill>
        <p:spPr>
          <a:xfrm>
            <a:off x="11458637" y="6517260"/>
            <a:ext cx="642960" cy="296280"/>
          </a:xfrm>
          <a:prstGeom prst="rect">
            <a:avLst/>
          </a:prstGeom>
          <a:ln>
            <a:noFill/>
          </a:ln>
        </p:spPr>
      </p:pic>
      <p:cxnSp>
        <p:nvCxnSpPr>
          <p:cNvPr id="24" name="Прямая соединительная линия 23"/>
          <p:cNvCxnSpPr/>
          <p:nvPr/>
        </p:nvCxnSpPr>
        <p:spPr>
          <a:xfrm flipH="1">
            <a:off x="126026" y="1213740"/>
            <a:ext cx="115050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26026" y="3066394"/>
            <a:ext cx="115050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126026" y="3643658"/>
            <a:ext cx="115050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06715" y="2034673"/>
            <a:ext cx="674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Verdana" pitchFamily="34" charset="0"/>
              </a:rPr>
              <a:t>Общая численность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</a:rPr>
              <a:t>8 295 </a:t>
            </a:r>
            <a:r>
              <a:rPr lang="ru-RU" sz="1600" b="1" dirty="0" smtClean="0">
                <a:latin typeface="Verdana" pitchFamily="34" charset="0"/>
              </a:rPr>
              <a:t>чел.</a:t>
            </a:r>
            <a:endParaRPr lang="ru-RU" sz="1600" b="1" dirty="0">
              <a:latin typeface="Verdana" pitchFamily="34" charset="0"/>
            </a:endParaRPr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8941" y="2556351"/>
            <a:ext cx="526242" cy="45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924170" y="2507612"/>
            <a:ext cx="106347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</a:rPr>
              <a:t>15</a:t>
            </a:r>
            <a:r>
              <a:rPr lang="en-US" sz="1600" b="1" dirty="0" smtClean="0">
                <a:latin typeface="Verdana" pitchFamily="34" charset="0"/>
              </a:rPr>
              <a:t> </a:t>
            </a:r>
            <a:r>
              <a:rPr lang="ru-RU" sz="1600" b="1" dirty="0" smtClean="0">
                <a:latin typeface="Verdana" pitchFamily="34" charset="0"/>
              </a:rPr>
              <a:t>дистанции пути,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ru-RU" sz="1600" b="1" dirty="0" smtClean="0">
                <a:latin typeface="Verdana" pitchFamily="34" charset="0"/>
              </a:rPr>
              <a:t> дистанции инфраструктуры,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ru-RU" sz="1600" b="1" dirty="0" smtClean="0">
                <a:latin typeface="Verdana" pitchFamily="34" charset="0"/>
              </a:rPr>
              <a:t> дистанция инженерных сооружений</a:t>
            </a:r>
            <a:endParaRPr lang="ru-RU" sz="1600" b="1" dirty="0">
              <a:latin typeface="Verdana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143951" y="2477800"/>
            <a:ext cx="115050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41400" y="3218297"/>
            <a:ext cx="256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Verdana" pitchFamily="34" charset="0"/>
              </a:rPr>
              <a:t>9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ru-RU" sz="1600" b="1" dirty="0" smtClean="0">
                <a:latin typeface="Verdana" pitchFamily="34" charset="0"/>
              </a:rPr>
              <a:t>профессии</a:t>
            </a:r>
            <a:endParaRPr lang="ru-RU" sz="1600" b="1" dirty="0">
              <a:latin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3437" y="3714514"/>
            <a:ext cx="2737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Монтер пути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4972" y="4202427"/>
            <a:ext cx="293517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Бригадир (всех наименований)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78317" y="3691654"/>
            <a:ext cx="3748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Оператор</a:t>
            </a:r>
          </a:p>
          <a:p>
            <a:pPr>
              <a:lnSpc>
                <a:spcPts val="1500"/>
              </a:lnSpc>
            </a:pPr>
            <a:r>
              <a:rPr lang="ru-R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дефектоскопной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тележки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06539" y="4205215"/>
            <a:ext cx="34214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Контролер состояния </a:t>
            </a:r>
          </a:p>
          <a:p>
            <a:pPr>
              <a:lnSpc>
                <a:spcPts val="1500"/>
              </a:lnSpc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ж/</a:t>
            </a:r>
            <a:r>
              <a:rPr lang="ru-RU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д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пути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76877" y="3714514"/>
            <a:ext cx="2777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Мастер дорожный</a:t>
            </a: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1" cstate="print"/>
          <a:srcRect l="52615" t="54017" r="46154" b="43521"/>
          <a:stretch>
            <a:fillRect/>
          </a:stretch>
        </p:blipFill>
        <p:spPr bwMode="auto">
          <a:xfrm>
            <a:off x="539898" y="3796197"/>
            <a:ext cx="187569" cy="15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1" cstate="print"/>
          <a:srcRect l="52615" t="54017" r="46154" b="43521"/>
          <a:stretch>
            <a:fillRect/>
          </a:stretch>
        </p:blipFill>
        <p:spPr bwMode="auto">
          <a:xfrm>
            <a:off x="539898" y="4288961"/>
            <a:ext cx="187569" cy="15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1" cstate="print"/>
          <a:srcRect l="52615" t="54017" r="46154" b="43521"/>
          <a:stretch>
            <a:fillRect/>
          </a:stretch>
        </p:blipFill>
        <p:spPr bwMode="auto">
          <a:xfrm>
            <a:off x="3209933" y="3796197"/>
            <a:ext cx="187569" cy="15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1" cstate="print"/>
          <a:srcRect l="52615" t="54017" r="46154" b="43521"/>
          <a:stretch>
            <a:fillRect/>
          </a:stretch>
        </p:blipFill>
        <p:spPr bwMode="auto">
          <a:xfrm>
            <a:off x="3209933" y="4288961"/>
            <a:ext cx="187569" cy="15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1" cstate="print"/>
          <a:srcRect l="52615" t="54017" r="46154" b="43521"/>
          <a:stretch>
            <a:fillRect/>
          </a:stretch>
        </p:blipFill>
        <p:spPr bwMode="auto">
          <a:xfrm>
            <a:off x="7283094" y="3796197"/>
            <a:ext cx="187569" cy="15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1023465" y="1263684"/>
            <a:ext cx="1068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Развернутая длина дороги –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6,3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тыс. км пути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>
            <a:off x="143946" y="1868175"/>
            <a:ext cx="115050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086208">
            <a:off x="286871" y="1299881"/>
            <a:ext cx="663388" cy="49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910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>
            <a:spLocks/>
          </p:cNvSpPr>
          <p:nvPr/>
        </p:nvSpPr>
        <p:spPr bwMode="auto">
          <a:xfrm>
            <a:off x="0" y="6491818"/>
            <a:ext cx="527051" cy="3661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52248A84-8BC4-461F-AB80-05AD3CF68B7F}" type="slidenum">
              <a:rPr lang="en-US" sz="1333">
                <a:latin typeface="Verdana" pitchFamily="34" charset="0"/>
                <a:ea typeface="ＭＳ Ｐゴシック" pitchFamily="34" charset="-128"/>
              </a:rPr>
              <a:pPr algn="ctr">
                <a:defRPr/>
              </a:pPr>
              <a:t>4</a:t>
            </a:fld>
            <a:endParaRPr lang="en-US" sz="1333" dirty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2532" name="Заголовок 3"/>
          <p:cNvSpPr txBox="1">
            <a:spLocks/>
          </p:cNvSpPr>
          <p:nvPr/>
        </p:nvSpPr>
        <p:spPr bwMode="auto">
          <a:xfrm>
            <a:off x="360484" y="0"/>
            <a:ext cx="11141097" cy="64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SimSun" panose="02010600030101010101" pitchFamily="2" charset="-122"/>
              </a:rPr>
              <a:t>Целевое обучение студентов и его преимущества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Verdana" pitchFamily="34" charset="0"/>
              <a:ea typeface="SimSun" panose="02010600030101010101" pitchFamily="2" charset="-122"/>
            </a:endParaRPr>
          </a:p>
        </p:txBody>
      </p:sp>
      <p:pic>
        <p:nvPicPr>
          <p:cNvPr id="22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6542"/>
            <a:ext cx="575733" cy="59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441" y="994609"/>
            <a:ext cx="673100" cy="62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/>
          <p:nvPr/>
        </p:nvPicPr>
        <p:blipFill>
          <a:blip r:embed="rId5" cstate="print"/>
          <a:stretch/>
        </p:blipFill>
        <p:spPr>
          <a:xfrm>
            <a:off x="11501581" y="6431302"/>
            <a:ext cx="642960" cy="296280"/>
          </a:xfrm>
          <a:prstGeom prst="rect">
            <a:avLst/>
          </a:prstGeom>
          <a:ln>
            <a:noFill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 flipH="1">
            <a:off x="360484" y="6167397"/>
            <a:ext cx="11567659" cy="24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40678" y="2520462"/>
            <a:ext cx="11682383" cy="117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190541" y="824226"/>
            <a:ext cx="10204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Целевое обучение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подготовка специалистов из числа граждан, обучающихся на бюджетной основе по программам высшего или среднего профессионального образования, заключивших с ОАО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РЖД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договоры о целевом обучении, с целью последующего трудоустройства в филиал.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9257" y="2737962"/>
            <a:ext cx="112428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преимуществам,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получаемым при поступлении на программы целевого обучения относятся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Отдельный конкурс при поступлении на целевые места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Дополнительные занятия в рамках оказания дополнительных образовательных услуг студентам -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целевикам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Получение доплат к стипендии успешно обучающимся студентам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Получение гранта ОАО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РЖД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за разработку дипломного проекта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Участие в молодежных мероприятиях, проводимых ОАО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РЖД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Гарантированное трудоустройство на предприятия ОАО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РЖД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1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56" y="162832"/>
            <a:ext cx="11491545" cy="553998"/>
          </a:xfrm>
        </p:spPr>
        <p:txBody>
          <a:bodyPr/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Взаимодействие Приволжской дирекции инфраструктуры с учебными заведениями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51229" y="3075368"/>
            <a:ext cx="3105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400" dirty="0" smtClean="0">
                <a:latin typeface="Times New Roman" pitchFamily="18" charset="0"/>
              </a:rPr>
              <a:t>Российский университет транспорта (РУТ МИИТ)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57785" y="3071004"/>
            <a:ext cx="3753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400" dirty="0" smtClean="0">
                <a:latin typeface="Times New Roman" pitchFamily="18" charset="0"/>
              </a:rPr>
              <a:t>Ростовский государственный университет путей сообщения (РГУПС)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4448" y="3050113"/>
            <a:ext cx="3753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400" dirty="0" smtClean="0">
                <a:latin typeface="Times New Roman" pitchFamily="18" charset="0"/>
              </a:rPr>
              <a:t>Самарский государственный университет путей сообщения (</a:t>
            </a:r>
            <a:r>
              <a:rPr lang="ru-RU" sz="1400" dirty="0" err="1" smtClean="0">
                <a:latin typeface="Times New Roman" pitchFamily="18" charset="0"/>
              </a:rPr>
              <a:t>СамГУПС</a:t>
            </a:r>
            <a:r>
              <a:rPr lang="ru-RU" sz="1400" dirty="0" smtClean="0">
                <a:latin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</a:endParaRPr>
          </a:p>
        </p:txBody>
      </p:sp>
      <p:pic>
        <p:nvPicPr>
          <p:cNvPr id="12" name="Picture 5"/>
          <p:cNvPicPr/>
          <p:nvPr/>
        </p:nvPicPr>
        <p:blipFill>
          <a:blip r:embed="rId2" cstate="print"/>
          <a:stretch/>
        </p:blipFill>
        <p:spPr>
          <a:xfrm>
            <a:off x="11501581" y="6431302"/>
            <a:ext cx="642960" cy="296280"/>
          </a:xfrm>
          <a:prstGeom prst="rect">
            <a:avLst/>
          </a:prstGeom>
          <a:ln>
            <a:noFill/>
          </a:ln>
        </p:spPr>
      </p:pic>
      <p:pic>
        <p:nvPicPr>
          <p:cNvPr id="12290" name="Picture 2" descr="Самарский государственный университет путей сообщения (СамГУПС) - Самара |  высшее учебное заведение (вуз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918" y="747418"/>
            <a:ext cx="3430233" cy="2194190"/>
          </a:xfrm>
          <a:prstGeom prst="rect">
            <a:avLst/>
          </a:prstGeom>
          <a:noFill/>
        </p:spPr>
      </p:pic>
      <p:pic>
        <p:nvPicPr>
          <p:cNvPr id="12292" name="Picture 4" descr="Глав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9232" y="733245"/>
            <a:ext cx="3648982" cy="2238555"/>
          </a:xfrm>
          <a:prstGeom prst="rect">
            <a:avLst/>
          </a:prstGeom>
          <a:noFill/>
        </p:spPr>
      </p:pic>
      <p:pic>
        <p:nvPicPr>
          <p:cNvPr id="12294" name="Picture 6" descr="РУТ (МИИТ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3208" y="724620"/>
            <a:ext cx="3514733" cy="2193326"/>
          </a:xfrm>
          <a:prstGeom prst="rect">
            <a:avLst/>
          </a:prstGeom>
          <a:noFill/>
        </p:spPr>
      </p:pic>
      <p:pic>
        <p:nvPicPr>
          <p:cNvPr id="12296" name="Picture 8" descr="Волгоградский техникум железнодорожного транспорта, корпус № 2, техникум,  Комитетская ул., 11, Волгоград — Яндекс Карт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2118" y="3656192"/>
            <a:ext cx="4235271" cy="222702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33391" y="6023351"/>
            <a:ext cx="3753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400" dirty="0" smtClean="0">
                <a:latin typeface="Times New Roman" pitchFamily="18" charset="0"/>
              </a:rPr>
              <a:t>Волгоградский техникум железнодорожного транспорта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49496" y="6175751"/>
            <a:ext cx="3753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400" dirty="0" smtClean="0">
                <a:latin typeface="Times New Roman" pitchFamily="18" charset="0"/>
              </a:rPr>
              <a:t>Саратовский техникум железнодорожного транспорта</a:t>
            </a:r>
            <a:endParaRPr lang="ru-RU" sz="1400" dirty="0">
              <a:latin typeface="Times New Roman" pitchFamily="18" charset="0"/>
            </a:endParaRPr>
          </a:p>
        </p:txBody>
      </p:sp>
      <p:pic>
        <p:nvPicPr>
          <p:cNvPr id="12298" name="Picture 10" descr="Отзывы о «Филиал СамГУПС в г. Саратове», Саратов, Интернациональный проезд,  1А — Яндекс Карт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7835" y="3640347"/>
            <a:ext cx="4244196" cy="234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967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>
            <a:spLocks/>
          </p:cNvSpPr>
          <p:nvPr/>
        </p:nvSpPr>
        <p:spPr bwMode="auto">
          <a:xfrm>
            <a:off x="0" y="6491818"/>
            <a:ext cx="527051" cy="3661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52248A84-8BC4-461F-AB80-05AD3CF68B7F}" type="slidenum">
              <a:rPr lang="en-US" sz="1333">
                <a:latin typeface="Verdana" pitchFamily="34" charset="0"/>
                <a:ea typeface="ＭＳ Ｐゴシック" pitchFamily="34" charset="-128"/>
              </a:rPr>
              <a:pPr algn="ctr">
                <a:defRPr/>
              </a:pPr>
              <a:t>6</a:t>
            </a:fld>
            <a:endParaRPr lang="en-US" sz="1333" dirty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2532" name="Заголовок 3"/>
          <p:cNvSpPr txBox="1">
            <a:spLocks/>
          </p:cNvSpPr>
          <p:nvPr/>
        </p:nvSpPr>
        <p:spPr bwMode="auto">
          <a:xfrm>
            <a:off x="360484" y="47406"/>
            <a:ext cx="11141097" cy="64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Специальности и направления подготовки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</p:txBody>
      </p:sp>
      <p:pic>
        <p:nvPicPr>
          <p:cNvPr id="27" name="Picture 5"/>
          <p:cNvPicPr/>
          <p:nvPr/>
        </p:nvPicPr>
        <p:blipFill>
          <a:blip r:embed="rId3" cstate="print"/>
          <a:stretch/>
        </p:blipFill>
        <p:spPr>
          <a:xfrm>
            <a:off x="11501581" y="6431302"/>
            <a:ext cx="642960" cy="296280"/>
          </a:xfrm>
          <a:prstGeom prst="rect">
            <a:avLst/>
          </a:prstGeom>
          <a:ln>
            <a:noFill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 flipH="1">
            <a:off x="263525" y="3729970"/>
            <a:ext cx="11567659" cy="24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63525" y="5997448"/>
            <a:ext cx="11682383" cy="117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263525" y="795220"/>
            <a:ext cx="10531854" cy="279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образование:</a:t>
            </a:r>
          </a:p>
          <a:p>
            <a:pPr marL="342900" indent="-342900" algn="just">
              <a:buFontTx/>
              <a:buChar char="-"/>
            </a:pP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железных дорог, мостов и транспортных. тоннелей. Управление техническим состоянием железнодорожного пути.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 bwMode="auto">
          <a:xfrm>
            <a:off x="360484" y="3310431"/>
            <a:ext cx="10531854" cy="279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профессиональное образование:</a:t>
            </a:r>
          </a:p>
          <a:p>
            <a:pPr marL="342900" indent="-342900"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и путевое хозяйство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76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80" y="180616"/>
            <a:ext cx="10515240" cy="738664"/>
          </a:xfrm>
        </p:spPr>
        <p:txBody>
          <a:bodyPr/>
          <a:lstStyle/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Условия для заключения договора о целевом обучении со Приволжской дирекцией инфраструктуры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0660" y="1071801"/>
            <a:ext cx="1039797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1.Выбрать одну из железнодорожных специальностей профильных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дирекции инфраструктуры.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Обратиться в отдел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 обучения персонала Приволжской дирекции инфраструктуры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пожеланием обучаться по целевому направлению ОАО «РЖД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>
              <a:lnSpc>
                <a:spcPts val="2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Написать заявление о включении в список кандидатов для обучения по договору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подготовке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2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Пройти медицинскую комиссию по установленной форме в учреждении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«РЖД».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конкурс по результатам ЕГЭ среди абитуриентов, поступающих на целевое обучение (для ВО).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Заключить договор о целевом обучении с ОАО «РЖД».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94889" y="1666642"/>
            <a:ext cx="272955" cy="43672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59152" y="5577290"/>
            <a:ext cx="272955" cy="43672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80344" y="2682778"/>
            <a:ext cx="272955" cy="43672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63821" y="4729756"/>
            <a:ext cx="272955" cy="43672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80343" y="3743535"/>
            <a:ext cx="272955" cy="43672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8080" y="1078173"/>
            <a:ext cx="10479144" cy="644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38080" y="2103370"/>
            <a:ext cx="10479144" cy="597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38081" y="3081252"/>
            <a:ext cx="10479144" cy="6706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38080" y="4045826"/>
            <a:ext cx="10479144" cy="683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38080" y="5023708"/>
            <a:ext cx="10479144" cy="7128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8080" y="5860525"/>
            <a:ext cx="10479144" cy="69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5"/>
          <p:cNvPicPr/>
          <p:nvPr/>
        </p:nvPicPr>
        <p:blipFill>
          <a:blip r:embed="rId2" cstate="print"/>
          <a:stretch/>
        </p:blipFill>
        <p:spPr>
          <a:xfrm>
            <a:off x="11501581" y="6431302"/>
            <a:ext cx="642960" cy="296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2343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8808" y="1059"/>
            <a:ext cx="11227779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Взаимодействие </a:t>
            </a:r>
            <a:r>
              <a:rPr lang="ru-RU" sz="2133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Приволжской </a:t>
            </a:r>
            <a:r>
              <a:rPr lang="ru-RU" sz="2133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дирекции инфраструктуры </a:t>
            </a:r>
          </a:p>
          <a:p>
            <a:r>
              <a:rPr lang="ru-RU" sz="2133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с</a:t>
            </a:r>
            <a:r>
              <a:rPr lang="ru-RU" sz="2133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 университетскими комплексами</a:t>
            </a:r>
            <a:endParaRPr lang="ru-RU" sz="2133" b="1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67809" y="1028734"/>
            <a:ext cx="6144683" cy="78218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867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Мотивационно-информационный проект «Форум поколений»</a:t>
            </a:r>
          </a:p>
          <a:p>
            <a:pPr algn="ctr"/>
            <a:endParaRPr lang="ru-RU" sz="1867" dirty="0">
              <a:solidFill>
                <a:srgbClr val="394A5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67809" y="1892830"/>
            <a:ext cx="6144684" cy="85503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67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Информационные проекты</a:t>
            </a:r>
            <a:endParaRPr lang="ru-RU" sz="1867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67809" y="2852937"/>
            <a:ext cx="6144684" cy="78218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Научно-практические конференции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67809" y="3717033"/>
            <a:ext cx="6144684" cy="84588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ru-RU" sz="1867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Лекции со студентами, встречи по успеваемости</a:t>
            </a:r>
          </a:p>
          <a:p>
            <a:pPr algn="ctr"/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367809" y="4677139"/>
            <a:ext cx="6144684" cy="78218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 dirty="0">
              <a:solidFill>
                <a:srgbClr val="394A5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ru-RU" sz="1867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День знаний, посвящение в студенты, день выпускника</a:t>
            </a:r>
          </a:p>
          <a:p>
            <a:pPr algn="ctr"/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67809" y="5637246"/>
            <a:ext cx="6144684" cy="78218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 dirty="0">
              <a:solidFill>
                <a:srgbClr val="394A5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867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Стажировки </a:t>
            </a:r>
            <a:r>
              <a:rPr lang="ru-RU" sz="1867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867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предприятиях дирекции инфраструктуры</a:t>
            </a:r>
            <a:endParaRPr lang="ru-RU" sz="1867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2400" dirty="0"/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3599723" y="1316765"/>
            <a:ext cx="672075" cy="4704523"/>
          </a:xfrm>
          <a:prstGeom prst="rightBrac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 bwMode="auto">
          <a:xfrm>
            <a:off x="0" y="6491818"/>
            <a:ext cx="527051" cy="3661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79B76CD-57BA-4071-A281-CFB66B503346}" type="slidenum">
              <a:rPr lang="en-US" sz="1333">
                <a:latin typeface="Verdana" pitchFamily="34" charset="0"/>
                <a:ea typeface="ＭＳ Ｐゴシック" pitchFamily="34" charset="-128"/>
              </a:rPr>
              <a:pPr algn="ctr">
                <a:defRPr/>
              </a:pPr>
              <a:t>8</a:t>
            </a:fld>
            <a:endParaRPr lang="en-US" sz="1333" dirty="0"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7" name="Picture 5"/>
          <p:cNvPicPr/>
          <p:nvPr/>
        </p:nvPicPr>
        <p:blipFill>
          <a:blip r:embed="rId3" cstate="print"/>
          <a:stretch/>
        </p:blipFill>
        <p:spPr>
          <a:xfrm>
            <a:off x="11501581" y="6431302"/>
            <a:ext cx="642960" cy="29628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40" y="1120418"/>
            <a:ext cx="3459192" cy="2211915"/>
          </a:xfrm>
          <a:prstGeom prst="rect">
            <a:avLst/>
          </a:prstGeom>
        </p:spPr>
      </p:pic>
      <p:pic>
        <p:nvPicPr>
          <p:cNvPr id="8194" name="Picture 2" descr="Губернатор посетил Саратовский техникум железнодорожного транспорта —  Правительство Саратовской обла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409" y="3618841"/>
            <a:ext cx="3493698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78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Заголовок 3"/>
          <p:cNvSpPr txBox="1">
            <a:spLocks/>
          </p:cNvSpPr>
          <p:nvPr/>
        </p:nvSpPr>
        <p:spPr bwMode="auto">
          <a:xfrm>
            <a:off x="-1073375" y="-893"/>
            <a:ext cx="7691325" cy="64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667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Типовая </a:t>
            </a:r>
            <a:r>
              <a:rPr lang="ru-RU" sz="2667" b="1" dirty="0" err="1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к</a:t>
            </a:r>
            <a:r>
              <a:rPr lang="ru-RU" sz="2667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арьерограмма</a:t>
            </a:r>
            <a:endParaRPr lang="ru-RU" sz="2667" b="1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7407" y="689767"/>
            <a:ext cx="10753195" cy="36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3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выпускника Вуза до начальника службы </a:t>
            </a:r>
            <a:r>
              <a:rPr lang="en-US" sz="213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10-12</a:t>
            </a:r>
            <a:r>
              <a:rPr lang="ru-RU" sz="213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лет!</a:t>
            </a:r>
          </a:p>
        </p:txBody>
      </p:sp>
      <p:sp>
        <p:nvSpPr>
          <p:cNvPr id="27" name="Slide Number Placeholder 2"/>
          <p:cNvSpPr txBox="1">
            <a:spLocks/>
          </p:cNvSpPr>
          <p:nvPr/>
        </p:nvSpPr>
        <p:spPr bwMode="auto">
          <a:xfrm>
            <a:off x="0" y="6491818"/>
            <a:ext cx="527051" cy="3661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0C1EC4C1-2D87-43FB-B693-5919553D1F7A}" type="slidenum">
              <a:rPr lang="en-US" sz="1333">
                <a:latin typeface="Verdana" pitchFamily="34" charset="0"/>
                <a:ea typeface="ＭＳ Ｐゴシック" pitchFamily="34" charset="-128"/>
              </a:rPr>
              <a:pPr algn="ctr">
                <a:defRPr/>
              </a:pPr>
              <a:t>9</a:t>
            </a:fld>
            <a:endParaRPr lang="en-US" sz="1333" dirty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4" name="Rectangle 84"/>
          <p:cNvSpPr>
            <a:spLocks noChangeArrowheads="1"/>
          </p:cNvSpPr>
          <p:nvPr/>
        </p:nvSpPr>
        <p:spPr bwMode="auto">
          <a:xfrm>
            <a:off x="4991877" y="6021287"/>
            <a:ext cx="2784309" cy="48005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Verdana" pitchFamily="34" charset="0"/>
              </a:rPr>
              <a:t>Выпускник </a:t>
            </a:r>
            <a:r>
              <a:rPr lang="ru-RU" sz="1600" b="1" dirty="0" smtClean="0">
                <a:latin typeface="Verdana" pitchFamily="34" charset="0"/>
              </a:rPr>
              <a:t>ВУЗа</a:t>
            </a:r>
            <a:endParaRPr lang="ru-RU" sz="1600" b="1" dirty="0">
              <a:latin typeface="Verdana" pitchFamily="34" charset="0"/>
            </a:endParaRPr>
          </a:p>
        </p:txBody>
      </p:sp>
      <p:sp>
        <p:nvSpPr>
          <p:cNvPr id="36" name="Rectangle 84"/>
          <p:cNvSpPr>
            <a:spLocks noChangeArrowheads="1"/>
          </p:cNvSpPr>
          <p:nvPr/>
        </p:nvSpPr>
        <p:spPr bwMode="auto">
          <a:xfrm>
            <a:off x="3695733" y="5157192"/>
            <a:ext cx="2304256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Verdana" pitchFamily="34" charset="0"/>
              </a:rPr>
              <a:t>Рабочая должность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7440149" y="5733256"/>
            <a:ext cx="0" cy="28803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84"/>
          <p:cNvSpPr>
            <a:spLocks noChangeArrowheads="1"/>
          </p:cNvSpPr>
          <p:nvPr/>
        </p:nvSpPr>
        <p:spPr bwMode="auto">
          <a:xfrm>
            <a:off x="6768075" y="5157192"/>
            <a:ext cx="2208245" cy="48005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Verdana" pitchFamily="34" charset="0"/>
              </a:rPr>
              <a:t>Специалист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7536160" y="4869161"/>
            <a:ext cx="0" cy="288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4847861" y="486916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847861" y="4869160"/>
            <a:ext cx="26882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288021" y="4581128"/>
            <a:ext cx="0" cy="288032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84"/>
          <p:cNvSpPr>
            <a:spLocks noChangeArrowheads="1"/>
          </p:cNvSpPr>
          <p:nvPr/>
        </p:nvSpPr>
        <p:spPr bwMode="auto">
          <a:xfrm>
            <a:off x="3791744" y="4101075"/>
            <a:ext cx="5184576" cy="48005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ru-RU" sz="1600" b="1" dirty="0">
                <a:latin typeface="Verdana" pitchFamily="34" charset="0"/>
              </a:rPr>
              <a:t>Руководитель среднего звена</a:t>
            </a:r>
          </a:p>
        </p:txBody>
      </p:sp>
      <p:sp>
        <p:nvSpPr>
          <p:cNvPr id="77" name="Rectangle 84"/>
          <p:cNvSpPr>
            <a:spLocks noChangeArrowheads="1"/>
          </p:cNvSpPr>
          <p:nvPr/>
        </p:nvSpPr>
        <p:spPr bwMode="auto">
          <a:xfrm>
            <a:off x="3791744" y="3332990"/>
            <a:ext cx="5184576" cy="48005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ru-RU" sz="1600" b="1" dirty="0">
                <a:latin typeface="Verdana" pitchFamily="34" charset="0"/>
              </a:rPr>
              <a:t>Заместитель начальника подразделения</a:t>
            </a: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3791744" y="2564904"/>
            <a:ext cx="5184576" cy="48005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Verdana" pitchFamily="34" charset="0"/>
              </a:rPr>
              <a:t>Начальник подразделения</a:t>
            </a: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V="1">
            <a:off x="5231904" y="5733256"/>
            <a:ext cx="0" cy="28803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6288021" y="3813043"/>
            <a:ext cx="0" cy="288032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6288021" y="2372883"/>
            <a:ext cx="0" cy="288032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84"/>
          <p:cNvSpPr>
            <a:spLocks noChangeArrowheads="1"/>
          </p:cNvSpPr>
          <p:nvPr/>
        </p:nvSpPr>
        <p:spPr bwMode="auto">
          <a:xfrm>
            <a:off x="3791744" y="1892830"/>
            <a:ext cx="5184576" cy="48005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Verdana" pitchFamily="34" charset="0"/>
              </a:rPr>
              <a:t>Заместитель начальника службы</a:t>
            </a:r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>
            <a:off x="6288021" y="3044957"/>
            <a:ext cx="0" cy="288032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6288021" y="1604797"/>
            <a:ext cx="0" cy="288032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84"/>
          <p:cNvSpPr>
            <a:spLocks noChangeArrowheads="1"/>
          </p:cNvSpPr>
          <p:nvPr/>
        </p:nvSpPr>
        <p:spPr bwMode="auto">
          <a:xfrm>
            <a:off x="3791744" y="1124744"/>
            <a:ext cx="5184576" cy="48005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Verdana" pitchFamily="34" charset="0"/>
              </a:rPr>
              <a:t>Начальник службы</a:t>
            </a:r>
          </a:p>
        </p:txBody>
      </p:sp>
      <p:pic>
        <p:nvPicPr>
          <p:cNvPr id="28" name="Picture 5"/>
          <p:cNvPicPr/>
          <p:nvPr/>
        </p:nvPicPr>
        <p:blipFill>
          <a:blip r:embed="rId3" cstate="print"/>
          <a:stretch/>
        </p:blipFill>
        <p:spPr>
          <a:xfrm>
            <a:off x="11501581" y="6431302"/>
            <a:ext cx="642960" cy="296280"/>
          </a:xfrm>
          <a:prstGeom prst="rect">
            <a:avLst/>
          </a:prstGeom>
          <a:ln>
            <a:noFill/>
          </a:ln>
        </p:spPr>
      </p:pic>
      <p:sp>
        <p:nvSpPr>
          <p:cNvPr id="43" name="Прямоугольник 42"/>
          <p:cNvSpPr/>
          <p:nvPr/>
        </p:nvSpPr>
        <p:spPr>
          <a:xfrm>
            <a:off x="1670304" y="5090160"/>
            <a:ext cx="1188720" cy="603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Verdana" pitchFamily="34" charset="0"/>
              </a:rPr>
              <a:t>3 года</a:t>
            </a:r>
            <a:endParaRPr lang="ru-RU" sz="1600" b="1" i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39824" y="4145280"/>
            <a:ext cx="1188720" cy="603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Verdana" pitchFamily="34" charset="0"/>
              </a:rPr>
              <a:t>2 года</a:t>
            </a:r>
            <a:endParaRPr lang="ru-RU" sz="1600" b="1" i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517904" y="3401568"/>
            <a:ext cx="1371600" cy="603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Verdana" pitchFamily="34" charset="0"/>
              </a:rPr>
              <a:t>2 года</a:t>
            </a:r>
            <a:endParaRPr lang="ru-RU" sz="1600" b="1" i="1" dirty="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flipH="1" flipV="1">
            <a:off x="3163824" y="1133856"/>
            <a:ext cx="18288" cy="5084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719072" y="2548128"/>
            <a:ext cx="1316736" cy="603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Verdana" pitchFamily="34" charset="0"/>
              </a:rPr>
              <a:t>2 -3 года</a:t>
            </a:r>
            <a:endParaRPr lang="ru-RU" sz="1600" b="1" i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706880" y="1932432"/>
            <a:ext cx="1341120" cy="603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Verdana" pitchFamily="34" charset="0"/>
              </a:rPr>
              <a:t>2 -3 года</a:t>
            </a:r>
            <a:endParaRPr lang="ru-RU" sz="1600" b="1" i="1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3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18412</TotalTime>
  <Words>812</Words>
  <Application>Microsoft Office PowerPoint</Application>
  <PresentationFormat>Произвольный</PresentationFormat>
  <Paragraphs>154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Слайд 1</vt:lpstr>
      <vt:lpstr>Слайд 2</vt:lpstr>
      <vt:lpstr>Слайд 3</vt:lpstr>
      <vt:lpstr>Слайд 4</vt:lpstr>
      <vt:lpstr>Взаимодействие Приволжской дирекции инфраструктуры с учебными заведениями</vt:lpstr>
      <vt:lpstr>Слайд 6</vt:lpstr>
      <vt:lpstr>Условия для заключения договора о целевом обучении со Приволжской дирекцией инфраструктуры</vt:lpstr>
      <vt:lpstr>Слайд 8</vt:lpstr>
      <vt:lpstr>Слайд 9</vt:lpstr>
      <vt:lpstr>Слайд 10</vt:lpstr>
      <vt:lpstr>Слайд 11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pch16_anpilogovavv</cp:lastModifiedBy>
  <cp:revision>801</cp:revision>
  <dcterms:created xsi:type="dcterms:W3CDTF">2020-03-24T03:59:46Z</dcterms:created>
  <dcterms:modified xsi:type="dcterms:W3CDTF">2025-02-25T10:52:33Z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diakov.net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13</vt:i4>
  </property>
</Properties>
</file>